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80" r:id="rId5"/>
    <p:sldId id="381" r:id="rId6"/>
    <p:sldId id="384" r:id="rId7"/>
    <p:sldId id="457" r:id="rId8"/>
    <p:sldId id="456" r:id="rId9"/>
    <p:sldId id="458" r:id="rId10"/>
    <p:sldId id="459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27" autoAdjust="0"/>
    <p:restoredTop sz="94679" autoAdjust="0"/>
  </p:normalViewPr>
  <p:slideViewPr>
    <p:cSldViewPr snapToGrid="0">
      <p:cViewPr varScale="1">
        <p:scale>
          <a:sx n="86" d="100"/>
          <a:sy n="86" d="100"/>
        </p:scale>
        <p:origin x="132" y="3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9501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916DF-741F-480E-9A14-8F632C0BD74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319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916DF-741F-480E-9A14-8F632C0BD74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94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916DF-741F-480E-9A14-8F632C0BD74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904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624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9064282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602695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8289" y="52301"/>
            <a:ext cx="352425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1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</a:t>
            </a:r>
            <a:r>
              <a:rPr lang="en-GB" sz="11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TSG-SA Meeting #105</a:t>
            </a:r>
            <a:r>
              <a:rPr lang="sv-SE" altLang="en-US" sz="1600" b="1" dirty="0">
                <a:latin typeface="Arial 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zh-CN" sz="11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10 - 13 </a:t>
            </a:r>
            <a:r>
              <a:rPr lang="en-US" altLang="zh-CN" sz="11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Sep</a:t>
            </a:r>
            <a:r>
              <a:rPr lang="en-GB" altLang="zh-CN" sz="11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2024, </a:t>
            </a:r>
            <a:r>
              <a:rPr lang="en-US" altLang="zh-CN" sz="11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Melbourne</a:t>
            </a:r>
            <a:r>
              <a:rPr lang="en-GB" altLang="zh-CN" sz="11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US" altLang="zh-CN" sz="11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Australia</a:t>
            </a:r>
            <a:endParaRPr lang="zh-CN" altLang="zh-CN" sz="11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1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8726" y="1130315"/>
            <a:ext cx="10037197" cy="2387600"/>
          </a:xfrm>
        </p:spPr>
        <p:txBody>
          <a:bodyPr>
            <a:normAutofit/>
          </a:bodyPr>
          <a:lstStyle/>
          <a:p>
            <a:r>
              <a:rPr lang="en-US" altLang="zh-CN" sz="5400" dirty="0"/>
              <a:t>Discussion on ISAC_ARC 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/>
          </a:p>
          <a:p>
            <a:r>
              <a:rPr lang="en-US" altLang="zh-CN" dirty="0"/>
              <a:t>Sherry Shen (Moderator)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120801" y="23987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SP-241329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7008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177789" cy="1325563"/>
          </a:xfrm>
        </p:spPr>
        <p:txBody>
          <a:bodyPr>
            <a:normAutofit/>
          </a:bodyPr>
          <a:lstStyle/>
          <a:p>
            <a:r>
              <a:rPr lang="en-GB" altLang="zh-CN" sz="4000" dirty="0"/>
              <a:t>Background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382385" y="1951693"/>
            <a:ext cx="10146795" cy="1522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en-US" altLang="zh-CN" dirty="0"/>
              <a:t>FS_ISAC_ARC (SP-231754) endorsed on SA#102 with 0 TU allocated.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en-US" altLang="zh-CN" dirty="0"/>
              <a:t>As stated in NOTE 7 of SP-231754, w</a:t>
            </a:r>
            <a:r>
              <a:rPr lang="en-GB" altLang="zh-CN" dirty="0" err="1"/>
              <a:t>hether</a:t>
            </a:r>
            <a:r>
              <a:rPr lang="en-GB" altLang="zh-CN" dirty="0"/>
              <a:t> SA2 can start work on this study will be discussed at TSG#105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A04FDE4-567D-4986-A7AE-9F877DFBCA05}"/>
              </a:ext>
            </a:extLst>
          </p:cNvPr>
          <p:cNvSpPr txBox="1"/>
          <p:nvPr/>
        </p:nvSpPr>
        <p:spPr>
          <a:xfrm>
            <a:off x="2179622" y="3356572"/>
            <a:ext cx="616993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20725" indent="-540385" hangingPunct="0">
              <a:spcAft>
                <a:spcPts val="900"/>
              </a:spcAft>
            </a:pPr>
            <a:r>
              <a:rPr lang="en-GB" altLang="zh-C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NOTE 7: Whether SA2 can start work on this study will be discussed at TSG#105 (September 2024) based on the outcome of related work in the involved RAN WG(s). Further change in description of WT-1 to WT-6 can be discussed at TSG#105. </a:t>
            </a:r>
            <a:endParaRPr lang="zh-CN" altLang="zh-CN" sz="1800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299623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ISAC status in RAN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3E9A5A-9DC7-4EB1-9398-70BE11B9D8C6}"/>
              </a:ext>
            </a:extLst>
          </p:cNvPr>
          <p:cNvSpPr txBox="1"/>
          <p:nvPr/>
        </p:nvSpPr>
        <p:spPr>
          <a:xfrm>
            <a:off x="304800" y="2041897"/>
            <a:ext cx="11049000" cy="4010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en-US" altLang="zh-CN" dirty="0"/>
              <a:t>Progress on track, completion level 35%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dirty="0"/>
              <a:t>Agree on channel model evaluation parameters for UAV sensing scenarios</a:t>
            </a:r>
            <a:endParaRPr lang="en-US" altLang="zh-CN" sz="1400" dirty="0">
              <a:solidFill>
                <a:prstClr val="black"/>
              </a:solidFill>
              <a:latin typeface="Times New Roman" panose="02020603050405020304" pitchFamily="18" charset="0"/>
              <a:ea typeface="等线" panose="02010600030101010101" pitchFamily="2" charset="-122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dirty="0"/>
              <a:t>Agree on framework of ISAC channel model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dirty="0"/>
              <a:t>Agree on framework to model RCS of target/object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dirty="0"/>
              <a:t>Agree on modelling special environment objects with large size, e.g. wall, ground, etc. </a:t>
            </a:r>
          </a:p>
          <a:p>
            <a:endParaRPr lang="en-US" altLang="zh-CN" dirty="0"/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en-US" altLang="zh-CN" dirty="0"/>
              <a:t>Open issues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dirty="0"/>
              <a:t>Channel model evaluation parameters for sensing scenarios: human, vehicle, AGV, objects creating hazards on roads/railways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dirty="0"/>
              <a:t>Remaining details on generation of the ISAC channel model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dirty="0"/>
              <a:t>Exact RCS patterns for different target types: UAV, human, vehicle, AGV, objects creating hazards on roads/railways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dirty="0"/>
              <a:t>Spatial consistency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dirty="0"/>
              <a:t>Calibration 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562746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4825" y="534155"/>
            <a:ext cx="10515600" cy="1047892"/>
          </a:xfrm>
        </p:spPr>
        <p:txBody>
          <a:bodyPr/>
          <a:lstStyle/>
          <a:p>
            <a:r>
              <a:rPr lang="en-GB" altLang="zh-CN" sz="4000" dirty="0"/>
              <a:t>General principles</a:t>
            </a:r>
            <a:endParaRPr lang="zh-CN" alt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492F02-A8FE-4785-AD84-FCBB208ED9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9298" y="2083724"/>
            <a:ext cx="11162924" cy="3933867"/>
          </a:xfrm>
        </p:spPr>
        <p:txBody>
          <a:bodyPr/>
          <a:lstStyle/>
          <a:p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SA2 FS_ISAC_ARC will start</a:t>
            </a:r>
            <a:r>
              <a:rPr lang="zh-CN" altLang="en-US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from</a:t>
            </a:r>
            <a:r>
              <a:rPr lang="zh-CN" altLang="en-US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R19,</a:t>
            </a:r>
            <a:r>
              <a:rPr lang="zh-CN" altLang="en-US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and the normative work for 5G-A ISAC will be completed in R20</a:t>
            </a:r>
          </a:p>
          <a:p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FS_ISAC_ARC SID endorsed on SA#102 (SP-231754) will be used as the starting point for defining the work scope and work tasks</a:t>
            </a:r>
            <a:endParaRPr lang="en-US" altLang="zh-CN" sz="1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 Work scope of ISAC_ARC normative work will be updated (e.g. down-scoped) based on the selective use case scenarios and RAN alignments:</a:t>
            </a:r>
          </a:p>
          <a:p>
            <a:pPr lvl="1"/>
            <a:r>
              <a:rPr lang="en-US" altLang="zh-CN" sz="1400" dirty="0">
                <a:latin typeface="Times New Roman" panose="02020603050405020304" pitchFamily="18" charset="0"/>
                <a:ea typeface="等线" panose="02010600030101010101" pitchFamily="2" charset="-122"/>
              </a:rPr>
              <a:t> SA1 has defined multiple use case categories; however, not all of them can be easily achieved using 5G-A sensing. Hence, a further down scoping of use case scenarios may be necessary before the start of the normative work</a:t>
            </a:r>
          </a:p>
          <a:p>
            <a:pPr lvl="1"/>
            <a:r>
              <a:rPr lang="en-US" altLang="zh-CN" sz="1400" dirty="0">
                <a:latin typeface="Times New Roman" panose="02020603050405020304" pitchFamily="18" charset="0"/>
                <a:ea typeface="等线" panose="02010600030101010101" pitchFamily="2" charset="-122"/>
              </a:rPr>
              <a:t>Outcome of RAN feasibility study may also be considered </a:t>
            </a:r>
          </a:p>
          <a:p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Conclusion of the FS_ISAC_ARC study will be provided to RAN to facilitate the work scope determination</a:t>
            </a:r>
          </a:p>
          <a:p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The smooth evolution from 5G-A to 6G has to be considered, e.g. 6G forward compatibility</a:t>
            </a:r>
            <a:endParaRPr lang="en-US" altLang="zh-CN" sz="16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en-US" altLang="zh-CN" sz="16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959697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850" y="1041619"/>
            <a:ext cx="10069365" cy="431326"/>
          </a:xfrm>
        </p:spPr>
        <p:txBody>
          <a:bodyPr/>
          <a:lstStyle/>
          <a:p>
            <a:r>
              <a:rPr lang="en-US" sz="4000" dirty="0"/>
              <a:t>Objective defined in </a:t>
            </a:r>
            <a:r>
              <a:rPr lang="en-US" altLang="zh-CN" sz="4000" dirty="0"/>
              <a:t>SP-231754</a:t>
            </a:r>
            <a:endParaRPr lang="en-US" sz="4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E9ADD8-9F3F-32F9-C52F-DBF198960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9298" y="2056015"/>
            <a:ext cx="11162924" cy="3961576"/>
          </a:xfrm>
        </p:spPr>
        <p:txBody>
          <a:bodyPr/>
          <a:lstStyle/>
          <a:p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WT-0: Overall architecture and function enhancements to support ISAC.</a:t>
            </a:r>
          </a:p>
          <a:p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WT-1: ISAC service authorization and revocation. This includes investigating mechanisms for authorization and revocation sensing service requests from the service consumer (e.g. 3</a:t>
            </a:r>
            <a:r>
              <a:rPr lang="en-US" altLang="zh-CN" sz="1800" baseline="300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rd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party application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or 5GC NF). </a:t>
            </a:r>
          </a:p>
          <a:p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WT-2: Discovery and selection of sensing entities (e.g. 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gNB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, 5GC NF) based on service requirements triggered by the service request and capability of the sensing entities.</a:t>
            </a:r>
          </a:p>
          <a:p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WT-3: Sensing data and the associated information collection and transport mechanisms for result calculation. </a:t>
            </a:r>
          </a:p>
          <a:p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WT-4: Service invocation, including providing sensing associated information, and result (including sensing result and contextual information) exposure mechanisms, for one time, periodic or event based reporting. </a:t>
            </a:r>
          </a:p>
          <a:p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WT-6: Configuration parameters/policy provisioning to 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gNB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for the support of ISAC services. </a:t>
            </a:r>
          </a:p>
        </p:txBody>
      </p:sp>
    </p:spTree>
    <p:extLst>
      <p:ext uri="{BB962C8B-B14F-4D97-AF65-F5344CB8AC3E}">
        <p14:creationId xmlns:p14="http://schemas.microsoft.com/office/powerpoint/2010/main" val="292212301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15B7AA-80B2-4CAD-A8BF-180DEC57F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WTs &amp; TU Allocation</a:t>
            </a:r>
            <a:endParaRPr lang="zh-CN" altLang="en-US" dirty="0"/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1D9C9AFE-F5B5-42C8-BAAF-164CE6AC113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6293262"/>
              </p:ext>
            </p:extLst>
          </p:nvPr>
        </p:nvGraphicFramePr>
        <p:xfrm>
          <a:off x="749603" y="2030009"/>
          <a:ext cx="10515601" cy="29243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9580">
                  <a:extLst>
                    <a:ext uri="{9D8B030D-6E8A-4147-A177-3AD203B41FA5}">
                      <a16:colId xmlns:a16="http://schemas.microsoft.com/office/drawing/2014/main" val="1912998833"/>
                    </a:ext>
                  </a:extLst>
                </a:gridCol>
                <a:gridCol w="1823250">
                  <a:extLst>
                    <a:ext uri="{9D8B030D-6E8A-4147-A177-3AD203B41FA5}">
                      <a16:colId xmlns:a16="http://schemas.microsoft.com/office/drawing/2014/main" val="1066453039"/>
                    </a:ext>
                  </a:extLst>
                </a:gridCol>
                <a:gridCol w="2049240">
                  <a:extLst>
                    <a:ext uri="{9D8B030D-6E8A-4147-A177-3AD203B41FA5}">
                      <a16:colId xmlns:a16="http://schemas.microsoft.com/office/drawing/2014/main" val="897880510"/>
                    </a:ext>
                  </a:extLst>
                </a:gridCol>
                <a:gridCol w="2049240">
                  <a:extLst>
                    <a:ext uri="{9D8B030D-6E8A-4147-A177-3AD203B41FA5}">
                      <a16:colId xmlns:a16="http://schemas.microsoft.com/office/drawing/2014/main" val="2329521294"/>
                    </a:ext>
                  </a:extLst>
                </a:gridCol>
                <a:gridCol w="3124291">
                  <a:extLst>
                    <a:ext uri="{9D8B030D-6E8A-4147-A177-3AD203B41FA5}">
                      <a16:colId xmlns:a16="http://schemas.microsoft.com/office/drawing/2014/main" val="923412573"/>
                    </a:ext>
                  </a:extLst>
                </a:gridCol>
              </a:tblGrid>
              <a:tr h="998312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Work Task ID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TU Estimate</a:t>
                      </a:r>
                      <a:endParaRPr lang="zh-CN" sz="1200" dirty="0">
                        <a:effectLst/>
                      </a:endParaRPr>
                    </a:p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(Study)</a:t>
                      </a:r>
                      <a:endParaRPr lang="zh-CN" sz="1200" dirty="0">
                        <a:effectLst/>
                      </a:endParaRPr>
                    </a:p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TU Estimate</a:t>
                      </a:r>
                      <a:endParaRPr lang="zh-CN" sz="1200">
                        <a:effectLst/>
                      </a:endParaRPr>
                    </a:p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(Normative) 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RAN Dependency</a:t>
                      </a:r>
                      <a:endParaRPr lang="zh-CN" sz="1200">
                        <a:effectLst/>
                      </a:endParaRPr>
                    </a:p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(Yes/No/Maybe)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Inter Work Tasks Dependency </a:t>
                      </a:r>
                      <a:endParaRPr lang="zh-CN" sz="1200" dirty="0">
                        <a:effectLst/>
                      </a:endParaRPr>
                    </a:p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Editor’s Note: This column should highlight if </a:t>
                      </a:r>
                      <a:r>
                        <a:rPr lang="en-GB" sz="1200" dirty="0" err="1">
                          <a:effectLst/>
                        </a:rPr>
                        <a:t>WT#x</a:t>
                      </a:r>
                      <a:r>
                        <a:rPr lang="en-GB" sz="1200" dirty="0">
                          <a:effectLst/>
                        </a:rPr>
                        <a:t> is self-contained, or is depended on completion of other WTs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extLst>
                  <a:ext uri="{0D108BD9-81ED-4DB2-BD59-A6C34878D82A}">
                    <a16:rowId xmlns:a16="http://schemas.microsoft.com/office/drawing/2014/main" val="2902163728"/>
                  </a:ext>
                </a:extLst>
              </a:tr>
              <a:tr h="676726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WT-0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2TU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2TU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Maybe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</a:endParaRPr>
                    </a:p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extLst>
                  <a:ext uri="{0D108BD9-81ED-4DB2-BD59-A6C34878D82A}">
                    <a16:rowId xmlns:a16="http://schemas.microsoft.com/office/drawing/2014/main" val="1283997068"/>
                  </a:ext>
                </a:extLst>
              </a:tr>
              <a:tr h="208223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WT-1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1 TU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1 TU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Maybe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 WT-0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extLst>
                  <a:ext uri="{0D108BD9-81ED-4DB2-BD59-A6C34878D82A}">
                    <a16:rowId xmlns:a16="http://schemas.microsoft.com/office/drawing/2014/main" val="1635199429"/>
                  </a:ext>
                </a:extLst>
              </a:tr>
              <a:tr h="208223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WT-2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2 TU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2 TU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Yes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 WT-0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extLst>
                  <a:ext uri="{0D108BD9-81ED-4DB2-BD59-A6C34878D82A}">
                    <a16:rowId xmlns:a16="http://schemas.microsoft.com/office/drawing/2014/main" val="2945137781"/>
                  </a:ext>
                </a:extLst>
              </a:tr>
              <a:tr h="208223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WT-3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2 TU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2 TU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Yes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 WT-0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extLst>
                  <a:ext uri="{0D108BD9-81ED-4DB2-BD59-A6C34878D82A}">
                    <a16:rowId xmlns:a16="http://schemas.microsoft.com/office/drawing/2014/main" val="1465712512"/>
                  </a:ext>
                </a:extLst>
              </a:tr>
              <a:tr h="208223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WT-4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1.5 TU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1.5 TU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Maybe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 WT-0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extLst>
                  <a:ext uri="{0D108BD9-81ED-4DB2-BD59-A6C34878D82A}">
                    <a16:rowId xmlns:a16="http://schemas.microsoft.com/office/drawing/2014/main" val="4212584749"/>
                  </a:ext>
                </a:extLst>
              </a:tr>
              <a:tr h="208223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WT-5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0 TU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0 TU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Maybe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 WT-0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extLst>
                  <a:ext uri="{0D108BD9-81ED-4DB2-BD59-A6C34878D82A}">
                    <a16:rowId xmlns:a16="http://schemas.microsoft.com/office/drawing/2014/main" val="1032264393"/>
                  </a:ext>
                </a:extLst>
              </a:tr>
              <a:tr h="208223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WT-6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0.5 TU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0.5 TU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Yes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 WT-0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38187" marR="38187" marT="0" marB="0"/>
                </a:tc>
                <a:extLst>
                  <a:ext uri="{0D108BD9-81ED-4DB2-BD59-A6C34878D82A}">
                    <a16:rowId xmlns:a16="http://schemas.microsoft.com/office/drawing/2014/main" val="1756128657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8D15533A-F267-4A76-8398-8A4DA2AA0B57}"/>
              </a:ext>
            </a:extLst>
          </p:cNvPr>
          <p:cNvSpPr txBox="1"/>
          <p:nvPr/>
        </p:nvSpPr>
        <p:spPr>
          <a:xfrm>
            <a:off x="692727" y="5044637"/>
            <a:ext cx="616250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Total TU estimates for the study phase: </a:t>
            </a:r>
            <a:r>
              <a:rPr lang="en-GB" altLang="ja-JP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endParaRPr kumimoji="0" lang="en-GB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Total TU estimates for the normative phase: </a:t>
            </a:r>
            <a:r>
              <a:rPr lang="en-GB" altLang="ja-JP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endParaRPr kumimoji="0" lang="en-GB" altLang="ja-JP" sz="18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Total TU estimates: </a:t>
            </a:r>
            <a:r>
              <a:rPr lang="en-GB" altLang="ja-JP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GB" altLang="ja-JP" sz="1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+ </a:t>
            </a:r>
            <a:r>
              <a:rPr lang="en-GB" altLang="ja-JP" b="1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kumimoji="0" lang="en-GB" altLang="ja-JP" sz="1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= 18</a:t>
            </a:r>
            <a:r>
              <a:rPr kumimoji="0" lang="en-GB" altLang="zh-CN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zh-CN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81715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449768-147E-44F9-A463-9A43992B1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Timeline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131579-4180-4EC2-9DBD-0FD2ACAEF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6137"/>
            <a:ext cx="10515600" cy="4170825"/>
          </a:xfrm>
        </p:spPr>
        <p:txBody>
          <a:bodyPr/>
          <a:lstStyle/>
          <a:p>
            <a:r>
              <a:rPr lang="en-US" altLang="zh-CN" dirty="0"/>
              <a:t>SID approval: Sep. 2024</a:t>
            </a:r>
          </a:p>
          <a:p>
            <a:pPr lvl="1"/>
            <a:r>
              <a:rPr lang="en-US" altLang="zh-CN" dirty="0"/>
              <a:t>0 TU may be allocated for 2024Q4</a:t>
            </a:r>
          </a:p>
          <a:p>
            <a:r>
              <a:rPr lang="en-US" altLang="zh-CN" dirty="0"/>
              <a:t>TR for info: Sep. 2025</a:t>
            </a:r>
          </a:p>
          <a:p>
            <a:r>
              <a:rPr lang="en-US" altLang="zh-CN" dirty="0"/>
              <a:t>TR for approval: Dec. 2025</a:t>
            </a:r>
          </a:p>
          <a:p>
            <a:r>
              <a:rPr lang="en-US" altLang="zh-CN" dirty="0"/>
              <a:t>WID approval: Dec. 2025</a:t>
            </a:r>
          </a:p>
          <a:p>
            <a:r>
              <a:rPr lang="en-US" altLang="zh-CN" dirty="0"/>
              <a:t>TS for approval: Sep. 2026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646594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schemas.microsoft.com/office/2006/documentManagement/types"/>
    <ds:schemaRef ds:uri="http://purl.org/dc/terms/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280d8efa-eff2-4910-88d2-79ca146720c4"/>
    <ds:schemaRef ds:uri="679a257e-872f-4c98-9e8a-0a9c104f72cd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7091</TotalTime>
  <Words>730</Words>
  <Application>Microsoft Office PowerPoint</Application>
  <PresentationFormat>宽屏</PresentationFormat>
  <Paragraphs>97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Arial </vt:lpstr>
      <vt:lpstr>Arial</vt:lpstr>
      <vt:lpstr>Calibri</vt:lpstr>
      <vt:lpstr>Calibri Light</vt:lpstr>
      <vt:lpstr>Times New Roman</vt:lpstr>
      <vt:lpstr>Office Theme</vt:lpstr>
      <vt:lpstr>Discussion on ISAC_ARC </vt:lpstr>
      <vt:lpstr>Background</vt:lpstr>
      <vt:lpstr>ISAC status in RAN</vt:lpstr>
      <vt:lpstr>General principles</vt:lpstr>
      <vt:lpstr>Objective defined in SP-231754</vt:lpstr>
      <vt:lpstr>Proposed WTs &amp; TU Allocation</vt:lpstr>
      <vt:lpstr>Proposed Timeline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Sherry Shen</cp:lastModifiedBy>
  <cp:revision>804</cp:revision>
  <dcterms:created xsi:type="dcterms:W3CDTF">2010-02-05T13:52:04Z</dcterms:created>
  <dcterms:modified xsi:type="dcterms:W3CDTF">2024-09-03T16:10:32Z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(3)8EG1w36Pd2lcg365qlrIanBH1Oi24owyTqyPfDt2XkGw2ypl1ZOrLgYBsKBnKZqTUZBZ6IgZ rhStJPGEuoZYJEQ5+toS9+pyG79DuberD/bScFjOYzelonT6pMwSJRF/tA/G7L3SQHfj5gmT +3n5h9Mn3PoP/olIIr413kbJEgmGzzWkszIkeJM69z8H020ORIy0dbKOYuTnMXhchFgYtc9k Bni+e22HWoGkd6e0mu</vt:lpwstr>
  </property>
  <property fmtid="{D5CDD505-2E9C-101B-9397-08002B2CF9AE}" pid="4" name="_2015_ms_pID_7253431">
    <vt:lpwstr>ACTrrPX3F0Tr69IUK6hW8SygS5F+vfOAStjosoDRZ+itp3C4MRuj17 6suaMWmCVtqkEodtP/pcrCLUBLfFZ2YZTXxj3qNXL+9GnPwzoOn3QfOKT+ZIIzeOup2P5y7x 1W95ybsZBaUUG2GsF+NMkT2i+EE0+uDWFPIBvXb/i0EcVVl4dpYPEWOq8FC70LirQfmA0yBr hDe6Uss9wHQ8XYQaZC1wKfJA7RhQdNHfK9FL</vt:lpwstr>
  </property>
  <property fmtid="{D5CDD505-2E9C-101B-9397-08002B2CF9AE}" pid="5" name="_2015_ms_pID_7253432">
    <vt:lpwstr>XQ==</vt:lpwstr>
  </property>
  <property fmtid="{D5CDD505-2E9C-101B-9397-08002B2CF9AE}" pid="6" name="CWMa324d8404cb011ee80003d5100003c51">
    <vt:lpwstr>CWMvSsoE1x+hmLS4iiGS0ygVHzyjSqya/lFKul9afm6GmNfUAWZP6/8yAXEqzbfKdKpO7OtJKyNB/8eS3fL74YqQQ==</vt:lpwstr>
  </property>
  <property fmtid="{D5CDD505-2E9C-101B-9397-08002B2CF9AE}" pid="7" name="CWMf9df3390e54611ee8000759800007598">
    <vt:lpwstr>CWMM5HtN3du+t0HM+dNZZUbVAUEg9v3cVLTE/SFIddWMOIjuqQFVyTqLDjXM5apU44YMFf6NI1499MCq+xtubQx9w==</vt:lpwstr>
  </property>
  <property fmtid="{D5CDD505-2E9C-101B-9397-08002B2CF9AE}" pid="8" name="CWM9ebfef90e61311ee80004f3b00004f3b">
    <vt:lpwstr>CWMPmWARZQ04TUBbwY/mVV6EoJr3/dSF+QiQNldZHCpBYJWvajuxw6S0nrOvqUOv7AoXvMCcRxVa3MNiLs2XA4aWQ==</vt:lpwstr>
  </property>
  <property fmtid="{D5CDD505-2E9C-101B-9397-08002B2CF9AE}" pid="9" name="CWM76509ac0232911ef8000574d0000574d">
    <vt:lpwstr>CWM4fhpirYC1azwbnmukxOcftuyZO8OIjlqks+KNJ52cYGBXL7DhXlJJcVzqV7Jmqpaf4LTm8kpYEICKxYUOjVGDQ==</vt:lpwstr>
  </property>
  <property fmtid="{D5CDD505-2E9C-101B-9397-08002B2CF9AE}" pid="10" name="CWMb6bc1090233211ef8000591400005814">
    <vt:lpwstr>CWM1guDM58zWdMF45HjUBnxitM3zZdOS2nRTf0yUTmCfA2hBXxpYqloYEaW+92LzQhoFhZjkN5dqO75Lhl4yYtYwQ==</vt:lpwstr>
  </property>
</Properties>
</file>